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8A7F07-76F5-4648-AE0C-488B408113D2}">
  <a:tblStyle styleId="{178A7F07-76F5-4648-AE0C-488B408113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188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EMPLEO JOVEN</a:t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0" y="0"/>
            <a:ext cx="9144000" cy="324134"/>
          </a:xfrm>
          <a:prstGeom prst="rect">
            <a:avLst/>
          </a:prstGeom>
          <a:solidFill>
            <a:srgbClr val="FFD32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296821" y="4322811"/>
            <a:ext cx="455035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Dirección General de Empleo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2361394" y="4941168"/>
            <a:ext cx="422683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Subsecretaría de Trabajo,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Industria y Comercio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2381135" y="5652172"/>
            <a:ext cx="269707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Ministerio de Desarrollo Económico y Producción</a:t>
            </a:r>
            <a:endParaRPr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2390676" y="3376106"/>
            <a:ext cx="4341564" cy="144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9252" y="2972375"/>
            <a:ext cx="7104748" cy="777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30887"/>
            <a:ext cx="9144000" cy="85404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428596" y="1516362"/>
            <a:ext cx="8143932" cy="15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800"/>
              <a:t>Es un Programa que tiene como objetivo </a:t>
            </a:r>
            <a:r>
              <a:rPr lang="es-ES" sz="2800" b="1"/>
              <a:t>promover la inserción laboral </a:t>
            </a:r>
            <a:r>
              <a:rPr lang="es-ES" sz="2800"/>
              <a:t>de las/los jóvenes de 18 a 24 años de edad residentes en la Ciudad Autónoma de Buenos Aires</a:t>
            </a:r>
            <a:endParaRPr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3442575" y="2998288"/>
            <a:ext cx="2209545" cy="751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s-ES"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¿CÓMO?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571472" y="3749457"/>
            <a:ext cx="8072462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s-E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Mediante el otorgamiento de una </a:t>
            </a:r>
            <a:r>
              <a:rPr lang="es-E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asistencia económica</a:t>
            </a:r>
            <a:r>
              <a:rPr lang="es-E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dirigida a solventar de modo parcial y por tiempo determinado, el pago de las remuneraciones de los trabajadores que </a:t>
            </a:r>
            <a:r>
              <a:rPr lang="es-E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inicien una relación de trabajo </a:t>
            </a:r>
            <a:r>
              <a:rPr lang="es-E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aquellos empleadores que soliciten la adhesión de los mismos al programa</a:t>
            </a:r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1790446" y="290901"/>
            <a:ext cx="556310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¿QUE ES EMPLEO JOVEN?</a:t>
            </a: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9617336" y="4701092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n 32">
            <a:extLst>
              <a:ext uri="{FF2B5EF4-FFF2-40B4-BE49-F238E27FC236}">
                <a16:creationId xmlns:a16="http://schemas.microsoft.com/office/drawing/2014/main" id="{65EFD3E4-5D28-5041-AE62-E59B8F5D6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14" y="3154540"/>
            <a:ext cx="1529398" cy="1189532"/>
          </a:xfrm>
          <a:prstGeom prst="rect">
            <a:avLst/>
          </a:prstGeom>
        </p:spPr>
      </p:pic>
      <p:sp>
        <p:nvSpPr>
          <p:cNvPr id="34" name="1 Título">
            <a:extLst>
              <a:ext uri="{FF2B5EF4-FFF2-40B4-BE49-F238E27FC236}">
                <a16:creationId xmlns:a16="http://schemas.microsoft.com/office/drawing/2014/main" id="{4E3453F8-EDD3-BD4E-A323-FCA25CA3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0437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sp>
        <p:nvSpPr>
          <p:cNvPr id="35" name="3 CuadroTexto">
            <a:extLst>
              <a:ext uri="{FF2B5EF4-FFF2-40B4-BE49-F238E27FC236}">
                <a16:creationId xmlns:a16="http://schemas.microsoft.com/office/drawing/2014/main" id="{01FAA172-A212-B14E-8683-80DC1FA4AAD2}"/>
              </a:ext>
            </a:extLst>
          </p:cNvPr>
          <p:cNvSpPr txBox="1"/>
          <p:nvPr/>
        </p:nvSpPr>
        <p:spPr>
          <a:xfrm>
            <a:off x="539280" y="3390554"/>
            <a:ext cx="1107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TAD</a:t>
            </a:r>
          </a:p>
        </p:txBody>
      </p:sp>
      <p:sp>
        <p:nvSpPr>
          <p:cNvPr id="36" name="4 CuadroTexto">
            <a:extLst>
              <a:ext uri="{FF2B5EF4-FFF2-40B4-BE49-F238E27FC236}">
                <a16:creationId xmlns:a16="http://schemas.microsoft.com/office/drawing/2014/main" id="{1009461B-E4BA-CE46-B3D4-06C52FFD49A9}"/>
              </a:ext>
            </a:extLst>
          </p:cNvPr>
          <p:cNvSpPr txBox="1"/>
          <p:nvPr/>
        </p:nvSpPr>
        <p:spPr>
          <a:xfrm>
            <a:off x="2305637" y="4765147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PLAZOS</a:t>
            </a:r>
          </a:p>
        </p:txBody>
      </p:sp>
      <p:sp>
        <p:nvSpPr>
          <p:cNvPr id="37" name="5 CuadroTexto">
            <a:extLst>
              <a:ext uri="{FF2B5EF4-FFF2-40B4-BE49-F238E27FC236}">
                <a16:creationId xmlns:a16="http://schemas.microsoft.com/office/drawing/2014/main" id="{3FBBFDA4-D3EF-7946-8194-C374BE20A2E4}"/>
              </a:ext>
            </a:extLst>
          </p:cNvPr>
          <p:cNvSpPr txBox="1"/>
          <p:nvPr/>
        </p:nvSpPr>
        <p:spPr>
          <a:xfrm>
            <a:off x="2292009" y="20515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PRESENTACIÓN</a:t>
            </a:r>
          </a:p>
        </p:txBody>
      </p:sp>
      <p:sp>
        <p:nvSpPr>
          <p:cNvPr id="38" name="7 CuadroTexto">
            <a:extLst>
              <a:ext uri="{FF2B5EF4-FFF2-40B4-BE49-F238E27FC236}">
                <a16:creationId xmlns:a16="http://schemas.microsoft.com/office/drawing/2014/main" id="{01222C21-6BCD-894E-9087-13580A92BF02}"/>
              </a:ext>
            </a:extLst>
          </p:cNvPr>
          <p:cNvSpPr txBox="1"/>
          <p:nvPr/>
        </p:nvSpPr>
        <p:spPr>
          <a:xfrm>
            <a:off x="2292009" y="2611299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REQUISITOS</a:t>
            </a:r>
          </a:p>
        </p:txBody>
      </p:sp>
      <p:sp>
        <p:nvSpPr>
          <p:cNvPr id="39" name="8 CuadroTexto">
            <a:extLst>
              <a:ext uri="{FF2B5EF4-FFF2-40B4-BE49-F238E27FC236}">
                <a16:creationId xmlns:a16="http://schemas.microsoft.com/office/drawing/2014/main" id="{819C79F8-FEA5-254B-B216-8E1F016CFA36}"/>
              </a:ext>
            </a:extLst>
          </p:cNvPr>
          <p:cNvSpPr txBox="1"/>
          <p:nvPr/>
        </p:nvSpPr>
        <p:spPr>
          <a:xfrm>
            <a:off x="2305637" y="3767995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APROBACIÓN</a:t>
            </a:r>
          </a:p>
        </p:txBody>
      </p:sp>
      <p:sp>
        <p:nvSpPr>
          <p:cNvPr id="40" name="10 CuadroTexto">
            <a:extLst>
              <a:ext uri="{FF2B5EF4-FFF2-40B4-BE49-F238E27FC236}">
                <a16:creationId xmlns:a16="http://schemas.microsoft.com/office/drawing/2014/main" id="{3443DAAA-267D-574A-80B9-0B0D00BAD2EA}"/>
              </a:ext>
            </a:extLst>
          </p:cNvPr>
          <p:cNvSpPr txBox="1"/>
          <p:nvPr/>
        </p:nvSpPr>
        <p:spPr>
          <a:xfrm>
            <a:off x="4926521" y="2346997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EMPLEADORES</a:t>
            </a:r>
          </a:p>
        </p:txBody>
      </p:sp>
      <p:sp>
        <p:nvSpPr>
          <p:cNvPr id="41" name="11 CuadroTexto">
            <a:extLst>
              <a:ext uri="{FF2B5EF4-FFF2-40B4-BE49-F238E27FC236}">
                <a16:creationId xmlns:a16="http://schemas.microsoft.com/office/drawing/2014/main" id="{0780BF03-0E90-9641-8ED4-F22C3018230E}"/>
              </a:ext>
            </a:extLst>
          </p:cNvPr>
          <p:cNvSpPr txBox="1"/>
          <p:nvPr/>
        </p:nvSpPr>
        <p:spPr>
          <a:xfrm>
            <a:off x="4926521" y="2841761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TRABAJADORES</a:t>
            </a:r>
          </a:p>
        </p:txBody>
      </p:sp>
      <p:sp>
        <p:nvSpPr>
          <p:cNvPr id="42" name="16 CuadroTexto">
            <a:extLst>
              <a:ext uri="{FF2B5EF4-FFF2-40B4-BE49-F238E27FC236}">
                <a16:creationId xmlns:a16="http://schemas.microsoft.com/office/drawing/2014/main" id="{BE188B21-45CC-D740-991B-34B63EDA7279}"/>
              </a:ext>
            </a:extLst>
          </p:cNvPr>
          <p:cNvSpPr txBox="1"/>
          <p:nvPr/>
        </p:nvSpPr>
        <p:spPr>
          <a:xfrm>
            <a:off x="2305637" y="425171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DECLARACIÓN JURADA MENSUAL</a:t>
            </a:r>
          </a:p>
        </p:txBody>
      </p:sp>
      <p:sp>
        <p:nvSpPr>
          <p:cNvPr id="43" name="17 CuadroTexto">
            <a:extLst>
              <a:ext uri="{FF2B5EF4-FFF2-40B4-BE49-F238E27FC236}">
                <a16:creationId xmlns:a16="http://schemas.microsoft.com/office/drawing/2014/main" id="{72F884B2-A01D-3F42-8A68-4E766651F725}"/>
              </a:ext>
            </a:extLst>
          </p:cNvPr>
          <p:cNvSpPr txBox="1"/>
          <p:nvPr/>
        </p:nvSpPr>
        <p:spPr>
          <a:xfrm>
            <a:off x="2305637" y="5233647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PAGOS</a:t>
            </a:r>
          </a:p>
        </p:txBody>
      </p:sp>
      <p:sp>
        <p:nvSpPr>
          <p:cNvPr id="44" name="22 CuadroTexto">
            <a:extLst>
              <a:ext uri="{FF2B5EF4-FFF2-40B4-BE49-F238E27FC236}">
                <a16:creationId xmlns:a16="http://schemas.microsoft.com/office/drawing/2014/main" id="{E41D5921-6978-4E4C-8F85-28E0D47F0053}"/>
              </a:ext>
            </a:extLst>
          </p:cNvPr>
          <p:cNvSpPr txBox="1"/>
          <p:nvPr/>
        </p:nvSpPr>
        <p:spPr>
          <a:xfrm>
            <a:off x="2292009" y="326794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OBLIGACIONES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F9473697-EA93-0947-8B18-248D17F049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77497" y="142852"/>
            <a:ext cx="1714512" cy="1714512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FBEDFF13-998B-0748-8780-9B6086F71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5920" y="1741023"/>
            <a:ext cx="892178" cy="4352273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D559F848-A02C-A940-945D-0B09833E6F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2090115"/>
            <a:ext cx="730250" cy="1581150"/>
          </a:xfrm>
          <a:prstGeom prst="rect">
            <a:avLst/>
          </a:prstGeom>
        </p:spPr>
      </p:pic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2B5EBB0C-3693-3844-9F64-9ABB8E26E3CC}"/>
              </a:ext>
            </a:extLst>
          </p:cNvPr>
          <p:cNvCxnSpPr>
            <a:cxnSpLocks/>
          </p:cNvCxnSpPr>
          <p:nvPr/>
        </p:nvCxnSpPr>
        <p:spPr>
          <a:xfrm>
            <a:off x="3769563" y="2762096"/>
            <a:ext cx="73042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6 CuadroTexto">
            <a:extLst>
              <a:ext uri="{FF2B5EF4-FFF2-40B4-BE49-F238E27FC236}">
                <a16:creationId xmlns:a16="http://schemas.microsoft.com/office/drawing/2014/main" id="{E28FA9DF-A30E-364C-937E-6C8F1DB5C003}"/>
              </a:ext>
            </a:extLst>
          </p:cNvPr>
          <p:cNvSpPr txBox="1"/>
          <p:nvPr/>
        </p:nvSpPr>
        <p:spPr>
          <a:xfrm>
            <a:off x="825478" y="1809721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es-ES" sz="1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b="1" dirty="0"/>
              <a:t>PRESENTACIÓN</a:t>
            </a:r>
          </a:p>
        </p:txBody>
      </p:sp>
      <p:sp>
        <p:nvSpPr>
          <p:cNvPr id="12" name="37 CuadroTexto">
            <a:extLst>
              <a:ext uri="{FF2B5EF4-FFF2-40B4-BE49-F238E27FC236}">
                <a16:creationId xmlns:a16="http://schemas.microsoft.com/office/drawing/2014/main" id="{681E0BCD-891B-A944-B94F-10F489FE2D83}"/>
              </a:ext>
            </a:extLst>
          </p:cNvPr>
          <p:cNvSpPr txBox="1"/>
          <p:nvPr/>
        </p:nvSpPr>
        <p:spPr>
          <a:xfrm>
            <a:off x="1043608" y="2141180"/>
            <a:ext cx="65117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 realiza a través de trámite a distancia </a:t>
            </a:r>
          </a:p>
          <a:p>
            <a:endParaRPr lang="es-ES" dirty="0"/>
          </a:p>
          <a:p>
            <a:pPr>
              <a:buFont typeface="Arial" pitchFamily="34" charset="0"/>
              <a:buChar char="•"/>
            </a:pPr>
            <a:r>
              <a:rPr lang="es-ES" dirty="0"/>
              <a:t> Clave Ciudad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Apoderamiento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Una Presentación por Trabajador con la siguiente Documentación:</a:t>
            </a:r>
          </a:p>
        </p:txBody>
      </p:sp>
      <p:sp>
        <p:nvSpPr>
          <p:cNvPr id="13" name="41 CuadroTexto">
            <a:extLst>
              <a:ext uri="{FF2B5EF4-FFF2-40B4-BE49-F238E27FC236}">
                <a16:creationId xmlns:a16="http://schemas.microsoft.com/office/drawing/2014/main" id="{2A555BB6-01BB-1B41-B6A5-52E6AE9BB84A}"/>
              </a:ext>
            </a:extLst>
          </p:cNvPr>
          <p:cNvSpPr txBox="1"/>
          <p:nvPr/>
        </p:nvSpPr>
        <p:spPr>
          <a:xfrm>
            <a:off x="5148064" y="4192939"/>
            <a:ext cx="22740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Para Trabajadores</a:t>
            </a:r>
          </a:p>
          <a:p>
            <a:endParaRPr lang="es-ES" dirty="0"/>
          </a:p>
          <a:p>
            <a:pPr>
              <a:buFont typeface="Arial" pitchFamily="34" charset="0"/>
              <a:buChar char="•"/>
            </a:pPr>
            <a:r>
              <a:rPr lang="es-ES" dirty="0"/>
              <a:t> DNI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CUIL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Alta del Trabajador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Servicio a su nombre</a:t>
            </a:r>
          </a:p>
        </p:txBody>
      </p:sp>
      <p:sp>
        <p:nvSpPr>
          <p:cNvPr id="14" name="42 CuadroTexto">
            <a:extLst>
              <a:ext uri="{FF2B5EF4-FFF2-40B4-BE49-F238E27FC236}">
                <a16:creationId xmlns:a16="http://schemas.microsoft.com/office/drawing/2014/main" id="{13E2457D-5993-BD48-894E-4CFAFC59E924}"/>
              </a:ext>
            </a:extLst>
          </p:cNvPr>
          <p:cNvSpPr txBox="1"/>
          <p:nvPr/>
        </p:nvSpPr>
        <p:spPr>
          <a:xfrm>
            <a:off x="2245020" y="4203704"/>
            <a:ext cx="18711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Para Empleadores</a:t>
            </a:r>
          </a:p>
          <a:p>
            <a:endParaRPr lang="es-ES" dirty="0"/>
          </a:p>
          <a:p>
            <a:pPr>
              <a:buFont typeface="Arial" pitchFamily="34" charset="0"/>
              <a:buChar char="•"/>
            </a:pPr>
            <a:r>
              <a:rPr lang="es-ES" dirty="0"/>
              <a:t> </a:t>
            </a:r>
            <a:r>
              <a:rPr lang="es-ES" dirty="0" err="1"/>
              <a:t>Form</a:t>
            </a:r>
            <a:r>
              <a:rPr lang="es-ES" dirty="0"/>
              <a:t>. 931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Certificado CUIT</a:t>
            </a:r>
          </a:p>
          <a:p>
            <a:pPr>
              <a:buFont typeface="Arial" pitchFamily="34" charset="0"/>
              <a:buChar char="•"/>
            </a:pPr>
            <a:r>
              <a:rPr lang="es-ES" dirty="0"/>
              <a:t> Estatuto Social</a:t>
            </a:r>
          </a:p>
        </p:txBody>
      </p:sp>
      <p:sp>
        <p:nvSpPr>
          <p:cNvPr id="15" name="43 CuadroTexto">
            <a:extLst>
              <a:ext uri="{FF2B5EF4-FFF2-40B4-BE49-F238E27FC236}">
                <a16:creationId xmlns:a16="http://schemas.microsoft.com/office/drawing/2014/main" id="{915AB0B4-6E36-1544-B9C8-913B399DEC91}"/>
              </a:ext>
            </a:extLst>
          </p:cNvPr>
          <p:cNvSpPr txBox="1"/>
          <p:nvPr/>
        </p:nvSpPr>
        <p:spPr>
          <a:xfrm>
            <a:off x="0" y="641725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* Empleador es aquella persona física o humana que está dado de alta en AFIP como tal.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0D51152E-29BF-C44E-8F66-641950F37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096" y="3884414"/>
            <a:ext cx="2799275" cy="232482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5B21F47-2520-3A41-8C68-D02CDFBA7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035" y="3783363"/>
            <a:ext cx="2972920" cy="2469035"/>
          </a:xfrm>
          <a:prstGeom prst="rect">
            <a:avLst/>
          </a:prstGeom>
        </p:spPr>
      </p:pic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B3FD4360-3875-E241-8D94-365779CD4494}"/>
              </a:ext>
            </a:extLst>
          </p:cNvPr>
          <p:cNvCxnSpPr>
            <a:cxnSpLocks/>
          </p:cNvCxnSpPr>
          <p:nvPr/>
        </p:nvCxnSpPr>
        <p:spPr>
          <a:xfrm>
            <a:off x="2029040" y="4780998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B2CEF50-A98D-D845-AA83-4966A6D2F3CF}"/>
              </a:ext>
            </a:extLst>
          </p:cNvPr>
          <p:cNvCxnSpPr>
            <a:cxnSpLocks/>
          </p:cNvCxnSpPr>
          <p:nvPr/>
        </p:nvCxnSpPr>
        <p:spPr>
          <a:xfrm flipV="1">
            <a:off x="2029040" y="4473252"/>
            <a:ext cx="0" cy="85638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B31B4F6D-A582-CB46-BC83-E1B58A9F149D}"/>
              </a:ext>
            </a:extLst>
          </p:cNvPr>
          <p:cNvCxnSpPr>
            <a:cxnSpLocks/>
          </p:cNvCxnSpPr>
          <p:nvPr/>
        </p:nvCxnSpPr>
        <p:spPr>
          <a:xfrm>
            <a:off x="2029040" y="5039182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FBC75FB9-B0D9-F74E-929D-C69F652CB201}"/>
              </a:ext>
            </a:extLst>
          </p:cNvPr>
          <p:cNvCxnSpPr>
            <a:cxnSpLocks/>
          </p:cNvCxnSpPr>
          <p:nvPr/>
        </p:nvCxnSpPr>
        <p:spPr>
          <a:xfrm>
            <a:off x="2029040" y="5329639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2B61D3FE-4E19-804F-9C58-444BD5A87267}"/>
              </a:ext>
            </a:extLst>
          </p:cNvPr>
          <p:cNvCxnSpPr>
            <a:cxnSpLocks/>
          </p:cNvCxnSpPr>
          <p:nvPr/>
        </p:nvCxnSpPr>
        <p:spPr>
          <a:xfrm>
            <a:off x="4944362" y="4780998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1A1F2AC9-9CED-3844-822D-FE017507BC07}"/>
              </a:ext>
            </a:extLst>
          </p:cNvPr>
          <p:cNvCxnSpPr>
            <a:cxnSpLocks/>
          </p:cNvCxnSpPr>
          <p:nvPr/>
        </p:nvCxnSpPr>
        <p:spPr>
          <a:xfrm flipV="1">
            <a:off x="4944362" y="4473253"/>
            <a:ext cx="0" cy="112532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BDD5326D-32A0-7846-8934-B4AD95ABDC87}"/>
              </a:ext>
            </a:extLst>
          </p:cNvPr>
          <p:cNvCxnSpPr>
            <a:cxnSpLocks/>
          </p:cNvCxnSpPr>
          <p:nvPr/>
        </p:nvCxnSpPr>
        <p:spPr>
          <a:xfrm>
            <a:off x="4944362" y="5039182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BE63D2BB-8C78-B941-90EA-5DD597808637}"/>
              </a:ext>
            </a:extLst>
          </p:cNvPr>
          <p:cNvCxnSpPr>
            <a:cxnSpLocks/>
          </p:cNvCxnSpPr>
          <p:nvPr/>
        </p:nvCxnSpPr>
        <p:spPr>
          <a:xfrm>
            <a:off x="4944362" y="5329639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FA010027-2367-6948-9333-3764A7B46DE8}"/>
              </a:ext>
            </a:extLst>
          </p:cNvPr>
          <p:cNvCxnSpPr>
            <a:cxnSpLocks/>
          </p:cNvCxnSpPr>
          <p:nvPr/>
        </p:nvCxnSpPr>
        <p:spPr>
          <a:xfrm>
            <a:off x="4944362" y="5598580"/>
            <a:ext cx="262969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0A96E5B-18C3-C547-8941-2664F68E7B4C}"/>
              </a:ext>
            </a:extLst>
          </p:cNvPr>
          <p:cNvCxnSpPr>
            <a:cxnSpLocks/>
          </p:cNvCxnSpPr>
          <p:nvPr/>
        </p:nvCxnSpPr>
        <p:spPr>
          <a:xfrm>
            <a:off x="2019426" y="4490541"/>
            <a:ext cx="1983221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D8D79CD4-CFE3-A04E-8CB1-85EA9E23C3C4}"/>
              </a:ext>
            </a:extLst>
          </p:cNvPr>
          <p:cNvCxnSpPr>
            <a:cxnSpLocks/>
          </p:cNvCxnSpPr>
          <p:nvPr/>
        </p:nvCxnSpPr>
        <p:spPr>
          <a:xfrm>
            <a:off x="4945506" y="4490541"/>
            <a:ext cx="1983221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1 Título">
            <a:extLst>
              <a:ext uri="{FF2B5EF4-FFF2-40B4-BE49-F238E27FC236}">
                <a16:creationId xmlns:a16="http://schemas.microsoft.com/office/drawing/2014/main" id="{FCA0BE1E-88FB-5740-9628-8DFC2709C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0437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B0339292-4587-A944-8AE5-55309CE4D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77497" y="142852"/>
            <a:ext cx="1714512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/>
        </p:nvSpPr>
        <p:spPr>
          <a:xfrm>
            <a:off x="1305006" y="1572391"/>
            <a:ext cx="221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lang="es-E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REQUISITOS</a:t>
            </a:r>
            <a:endParaRPr b="1" dirty="0"/>
          </a:p>
        </p:txBody>
      </p:sp>
      <p:sp>
        <p:nvSpPr>
          <p:cNvPr id="135" name="Google Shape;135;p17"/>
          <p:cNvSpPr txBox="1"/>
          <p:nvPr/>
        </p:nvSpPr>
        <p:spPr>
          <a:xfrm>
            <a:off x="1292876" y="2070334"/>
            <a:ext cx="765940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r>
              <a:rPr lang="es-E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Empleadores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Tener Domicilio Legal, Fiscal o de Explotación en CABA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haber efectuados despidos sin causa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registrar incumplimiento a los aportes y contribuciones del SUS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Contratar al trabajador bajo alguna de las siguientes Modalidades Contractuales</a:t>
            </a:r>
            <a:endParaRPr dirty="0"/>
          </a:p>
          <a:p>
            <a:pPr marL="914400" marR="0" lvl="2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Arial"/>
              <a:buChar char="■"/>
            </a:pPr>
            <a:r>
              <a:rPr lang="es-E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Contrato de Trabajo por Tiempo Indeterminado</a:t>
            </a:r>
            <a:endParaRPr dirty="0"/>
          </a:p>
          <a:p>
            <a:pPr marL="914400" marR="0" lvl="2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Arial"/>
              <a:buChar char="■"/>
            </a:pPr>
            <a:r>
              <a:rPr lang="es-E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Contrato de Temporada</a:t>
            </a:r>
            <a:endParaRPr dirty="0"/>
          </a:p>
        </p:txBody>
      </p:sp>
      <p:sp>
        <p:nvSpPr>
          <p:cNvPr id="136" name="Google Shape;136;p17"/>
          <p:cNvSpPr txBox="1"/>
          <p:nvPr/>
        </p:nvSpPr>
        <p:spPr>
          <a:xfrm>
            <a:off x="1292877" y="4326426"/>
            <a:ext cx="7659399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r>
              <a:rPr lang="es-E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Trabajadores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Domicilio en CABA o Servicio a su nombre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Encontrarse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desempleado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haber tenido una relación laboral formal previa de 6 meses con el empleador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 remuneración bruta no debe superar cuatro (4) SMVM.</a:t>
            </a:r>
            <a:endParaRPr dirty="0"/>
          </a:p>
          <a:p>
            <a:pPr marL="0" marR="0" lvl="0" indent="-114300" algn="l" rtl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edad a tomar para aplicar al beneficio es la que tenga el trabajador al momento</a:t>
            </a:r>
            <a:r>
              <a:rPr lang="es-ES" dirty="0">
                <a:ea typeface="Calibri"/>
              </a:rPr>
              <a:t> 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presentación.</a:t>
            </a:r>
            <a:endParaRPr dirty="0"/>
          </a:p>
        </p:txBody>
      </p:sp>
      <p:pic>
        <p:nvPicPr>
          <p:cNvPr id="137" name="Google Shape;1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100" y="1995700"/>
            <a:ext cx="535875" cy="53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102" y="4272636"/>
            <a:ext cx="535875" cy="53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1 Título">
            <a:extLst>
              <a:ext uri="{FF2B5EF4-FFF2-40B4-BE49-F238E27FC236}">
                <a16:creationId xmlns:a16="http://schemas.microsoft.com/office/drawing/2014/main" id="{887783F2-9338-B147-8EF2-55005B64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223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946DB24-623F-F94B-B86D-630B59E851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77497" y="-85362"/>
            <a:ext cx="1714512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/>
        </p:nvSpPr>
        <p:spPr>
          <a:xfrm>
            <a:off x="457199" y="1424444"/>
            <a:ext cx="221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OBLIGACIONES</a:t>
            </a:r>
            <a:endParaRPr/>
          </a:p>
        </p:txBody>
      </p:sp>
      <p:sp>
        <p:nvSpPr>
          <p:cNvPr id="145" name="Google Shape;145;p18"/>
          <p:cNvSpPr txBox="1"/>
          <p:nvPr/>
        </p:nvSpPr>
        <p:spPr>
          <a:xfrm>
            <a:off x="1500166" y="1793748"/>
            <a:ext cx="65424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Abonar al trabajador la diferencia hasta cubrir el salario convenido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Realizar el pago de las contribuciones sobre el 100% del salario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Cumplir con la Normativa Laboral vigente</a:t>
            </a:r>
            <a:endParaRPr sz="1600" dirty="0"/>
          </a:p>
        </p:txBody>
      </p:sp>
      <p:sp>
        <p:nvSpPr>
          <p:cNvPr id="146" name="Google Shape;146;p18"/>
          <p:cNvSpPr txBox="1"/>
          <p:nvPr/>
        </p:nvSpPr>
        <p:spPr>
          <a:xfrm>
            <a:off x="457199" y="3250033"/>
            <a:ext cx="221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es-E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APROBACIÓN</a:t>
            </a:r>
            <a:endParaRPr dirty="0"/>
          </a:p>
        </p:txBody>
      </p:sp>
      <p:sp>
        <p:nvSpPr>
          <p:cNvPr id="147" name="Google Shape;147;p18"/>
          <p:cNvSpPr txBox="1"/>
          <p:nvPr/>
        </p:nvSpPr>
        <p:spPr>
          <a:xfrm>
            <a:off x="1500166" y="3703425"/>
            <a:ext cx="72213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aprobación de la adhesión al programa del trabajador se realiza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acto administrativo que se firmará semanalmente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acto administrativo de aprobación será notificado al empleador vía TAD</a:t>
            </a:r>
            <a:endParaRPr sz="1600" dirty="0"/>
          </a:p>
        </p:txBody>
      </p:sp>
      <p:sp>
        <p:nvSpPr>
          <p:cNvPr id="148" name="Google Shape;148;p18"/>
          <p:cNvSpPr txBox="1"/>
          <p:nvPr/>
        </p:nvSpPr>
        <p:spPr>
          <a:xfrm>
            <a:off x="457199" y="4934439"/>
            <a:ext cx="3071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5.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DECLARACIÓN JURADA</a:t>
            </a:r>
            <a:endParaRPr/>
          </a:p>
        </p:txBody>
      </p:sp>
      <p:sp>
        <p:nvSpPr>
          <p:cNvPr id="149" name="Google Shape;149;p18"/>
          <p:cNvSpPr txBox="1"/>
          <p:nvPr/>
        </p:nvSpPr>
        <p:spPr>
          <a:xfrm>
            <a:off x="1500166" y="5303746"/>
            <a:ext cx="75978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empleador presenta mensualmente una única Declaración Jurada por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todos los trabajadores que tenga adheridos al programa.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la DDJJ mensual declara cuales son los trabajadores que mantienen la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relación laboral para el pago del beneficio y aquellos que no, solicitando la baja.</a:t>
            </a:r>
            <a:endParaRPr sz="1600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CFCC0B2-1EE8-D747-BE71-AC0F2F90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223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1DC2688-F409-AF42-A6E2-55DC1790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77497" y="-85362"/>
            <a:ext cx="1714512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/>
        </p:nvSpPr>
        <p:spPr>
          <a:xfrm>
            <a:off x="457199" y="1575485"/>
            <a:ext cx="221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6.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PLAZOS</a:t>
            </a:r>
            <a:endParaRPr/>
          </a:p>
        </p:txBody>
      </p:sp>
      <p:sp>
        <p:nvSpPr>
          <p:cNvPr id="155" name="Google Shape;155;p19"/>
          <p:cNvSpPr txBox="1"/>
          <p:nvPr/>
        </p:nvSpPr>
        <p:spPr>
          <a:xfrm>
            <a:off x="927701" y="2074300"/>
            <a:ext cx="7759200" cy="39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asistencia se otorga durante doce (12) meses a cada trabajador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 primeros seis (6) meses se paga el 100% del beneficio</a:t>
            </a:r>
            <a:r>
              <a:rPr lang="es-ES"/>
              <a:t>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los siguientes seis (6) meses el 50% del monto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presentación debe ser realizada dentro de los 20 días corridos contados</a:t>
            </a:r>
            <a:r>
              <a:rPr lang="es-ES"/>
              <a:t>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desde la fecha de inicio de la relación laboral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DDJJ mensual se presenta hasta el día 20 de cada mes.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pago del beneficio se abona a mes calendario completo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beneficio se paga dentro de los primeros cinco (5) días hábiles del mes.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D1F163C7-3EC2-5A45-B88B-2E87BB120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223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1F4BDDA-64B9-4A42-8C03-25CDBFA6C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77497" y="-85362"/>
            <a:ext cx="1714512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/>
        </p:nvSpPr>
        <p:spPr>
          <a:xfrm>
            <a:off x="2357400" y="1014946"/>
            <a:ext cx="221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rPr>
              <a:t>7. </a:t>
            </a:r>
            <a:r>
              <a:rPr lang="es-E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PAGOS</a:t>
            </a:r>
            <a:endParaRPr/>
          </a:p>
        </p:txBody>
      </p:sp>
      <p:sp>
        <p:nvSpPr>
          <p:cNvPr id="164" name="Google Shape;164;p20"/>
          <p:cNvSpPr txBox="1"/>
          <p:nvPr/>
        </p:nvSpPr>
        <p:spPr>
          <a:xfrm>
            <a:off x="1275098" y="1354608"/>
            <a:ext cx="6971700" cy="28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cobrar el beneficio, al trabajador se le abrirá una cuenta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 Banco Ciudad donde se depositará el beneficio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cuenta podrá usarse para pagar la totalidad del salario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apertura de la cuenta está a cargo de la DGEMP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1800"/>
              <a:buFont typeface="Arial"/>
              <a:buChar char="●"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beneficiario deberá elegir una de las sucursales afectadas para este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y concurrir a la misma para llevar la documentación solicitada.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5" name="Google Shape;165;p20"/>
          <p:cNvGraphicFramePr/>
          <p:nvPr/>
        </p:nvGraphicFramePr>
        <p:xfrm>
          <a:off x="457201" y="4071942"/>
          <a:ext cx="8229600" cy="2573250"/>
        </p:xfrm>
        <a:graphic>
          <a:graphicData uri="http://schemas.openxmlformats.org/drawingml/2006/table">
            <a:tbl>
              <a:tblPr>
                <a:noFill/>
                <a:tableStyleId>{178A7F07-76F5-4648-AE0C-488B408113D2}</a:tableStyleId>
              </a:tblPr>
              <a:tblGrid>
                <a:gridCol w="3100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57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es-ES" sz="1000" b="1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MONTOS DEL BENEFICIO</a:t>
                      </a:r>
                      <a:endParaRPr sz="11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Jornada Completa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Media Jornada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MUJER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HOMBRE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MUJER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HOMBRE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5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ZONA SUR y Barrios Populares</a:t>
                      </a:r>
                      <a:endParaRPr b="1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(Comunas Nº 4, 7, 8 y 9 Y Barrios Populares S/ </a:t>
                      </a:r>
                      <a:r>
                        <a:rPr lang="es-ES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RENABAP)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$38.940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$31.152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$ 23.364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$ 18.691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7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ZONA CENTRO</a:t>
                      </a:r>
                      <a:endParaRPr b="1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(Comunas Nº 1,3,5,6,10,11, 12 y 15) 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$25.311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$21.806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$ 15.186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$ 13.084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4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b="1" u="none" strike="noStrike" cap="none"/>
                        <a:t>ZONA NORTE </a:t>
                      </a:r>
                      <a:endParaRPr b="1"/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(Comunas Nº 2, 13 y 14)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$19.470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1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$15.576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$ 11.682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$ 9.346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3D85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FEF040AC-4254-084A-A214-767DF69D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223"/>
            <a:ext cx="8229600" cy="1143000"/>
          </a:xfrm>
        </p:spPr>
        <p:txBody>
          <a:bodyPr/>
          <a:lstStyle/>
          <a:p>
            <a:r>
              <a:rPr lang="es-ES" dirty="0"/>
              <a:t>IMPLEMENTACIÓN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1590941-BA52-A240-90F0-8483B4EF0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77497" y="-85362"/>
            <a:ext cx="1714512" cy="17145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Application>Microsoft Macintosh PowerPoint</Application>
  <PresentationFormat>Presentación en pantalla (4:3)</PresentationFormat>
  <Paragraphs>123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de Office</vt:lpstr>
      <vt:lpstr>EMPLEO JOVEN</vt:lpstr>
      <vt:lpstr>¿QUE ES EMPLEO JOVEN?</vt:lpstr>
      <vt:lpstr>IMPLEMENTACIÓN</vt:lpstr>
      <vt:lpstr>IMPLEMENTACIÓN</vt:lpstr>
      <vt:lpstr>IMPLEMENTACIÓN</vt:lpstr>
      <vt:lpstr>IMPLEMENTACIÓN</vt:lpstr>
      <vt:lpstr>IMPLEMENTACIÓN</vt:lpstr>
      <vt:lpstr>IMPLEMENTACIÓN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EMPLEO JOVEN</dc:title>
  <cp:lastModifiedBy>Microsoft Office User</cp:lastModifiedBy>
  <cp:revision>2</cp:revision>
  <dcterms:modified xsi:type="dcterms:W3CDTF">2022-04-08T16:48:01Z</dcterms:modified>
</cp:coreProperties>
</file>