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
  </p:notesMasterIdLst>
  <p:sldIdLst>
    <p:sldId id="266" r:id="rId2"/>
  </p:sldIdLst>
  <p:sldSz cx="9144000" cy="6858000" type="screen4x3"/>
  <p:notesSz cx="7010400" cy="92964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6" autoAdjust="0"/>
    <p:restoredTop sz="94637" autoAdjust="0"/>
  </p:normalViewPr>
  <p:slideViewPr>
    <p:cSldViewPr>
      <p:cViewPr>
        <p:scale>
          <a:sx n="100" d="100"/>
          <a:sy n="100" d="100"/>
        </p:scale>
        <p:origin x="-2040" y="-306"/>
      </p:cViewPr>
      <p:guideLst>
        <p:guide orient="horz" pos="2160"/>
        <p:guide pos="2880"/>
      </p:guideLst>
    </p:cSldViewPr>
  </p:slideViewPr>
  <p:outlineViewPr>
    <p:cViewPr>
      <p:scale>
        <a:sx n="33" d="100"/>
        <a:sy n="33" d="100"/>
      </p:scale>
      <p:origin x="36" y="3378"/>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51FB29E6-84DA-4C5B-8218-4657C7535A32}" type="datetimeFigureOut">
              <a:rPr lang="es-AR" smtClean="0"/>
              <a:pPr/>
              <a:t>17/07/2019</a:t>
            </a:fld>
            <a:endParaRPr lang="es-AR"/>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F8E1860-AE21-444C-AAE8-F4DE140FCABD}" type="slidenum">
              <a:rPr lang="es-AR" smtClean="0"/>
              <a:pPr/>
              <a:t>‹Nº›</a:t>
            </a:fld>
            <a:endParaRPr lang="es-AR"/>
          </a:p>
        </p:txBody>
      </p:sp>
    </p:spTree>
    <p:extLst>
      <p:ext uri="{BB962C8B-B14F-4D97-AF65-F5344CB8AC3E}">
        <p14:creationId xmlns="" xmlns:p14="http://schemas.microsoft.com/office/powerpoint/2010/main" val="2563320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C2D7CB42-25B3-42C4-9F6C-87816A8E17E5}" type="datetimeFigureOut">
              <a:rPr lang="es-AR" smtClean="0"/>
              <a:pPr/>
              <a:t>17/07/2019</a:t>
            </a:fld>
            <a:endParaRPr lang="es-A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A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01213B1-9D2F-48E0-ACF1-3655C5FF1C2A}"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2D7CB42-25B3-42C4-9F6C-87816A8E17E5}" type="datetimeFigureOut">
              <a:rPr lang="es-AR" smtClean="0"/>
              <a:pPr/>
              <a:t>17/07/2019</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01213B1-9D2F-48E0-ACF1-3655C5FF1C2A}"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2D7CB42-25B3-42C4-9F6C-87816A8E17E5}" type="datetimeFigureOut">
              <a:rPr lang="es-AR" smtClean="0"/>
              <a:pPr/>
              <a:t>17/07/2019</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01213B1-9D2F-48E0-ACF1-3655C5FF1C2A}"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2D7CB42-25B3-42C4-9F6C-87816A8E17E5}" type="datetimeFigureOut">
              <a:rPr lang="es-AR" smtClean="0"/>
              <a:pPr/>
              <a:t>17/07/2019</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01213B1-9D2F-48E0-ACF1-3655C5FF1C2A}" type="slidenum">
              <a:rPr lang="es-AR" smtClean="0"/>
              <a:pPr/>
              <a:t>‹Nº›</a:t>
            </a:fld>
            <a:endParaRPr lang="es-A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2D7CB42-25B3-42C4-9F6C-87816A8E17E5}" type="datetimeFigureOut">
              <a:rPr lang="es-AR" smtClean="0"/>
              <a:pPr/>
              <a:t>17/07/2019</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01213B1-9D2F-48E0-ACF1-3655C5FF1C2A}" type="slidenum">
              <a:rPr lang="es-AR" smtClean="0"/>
              <a:pPr/>
              <a:t>‹Nº›</a:t>
            </a:fld>
            <a:endParaRPr lang="es-A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2D7CB42-25B3-42C4-9F6C-87816A8E17E5}" type="datetimeFigureOut">
              <a:rPr lang="es-AR" smtClean="0"/>
              <a:pPr/>
              <a:t>17/07/2019</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101213B1-9D2F-48E0-ACF1-3655C5FF1C2A}" type="slidenum">
              <a:rPr lang="es-AR" smtClean="0"/>
              <a:pPr/>
              <a:t>‹Nº›</a:t>
            </a:fld>
            <a:endParaRPr lang="es-A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2D7CB42-25B3-42C4-9F6C-87816A8E17E5}" type="datetimeFigureOut">
              <a:rPr lang="es-AR" smtClean="0"/>
              <a:pPr/>
              <a:t>17/07/2019</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101213B1-9D2F-48E0-ACF1-3655C5FF1C2A}"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2D7CB42-25B3-42C4-9F6C-87816A8E17E5}" type="datetimeFigureOut">
              <a:rPr lang="es-AR" smtClean="0"/>
              <a:pPr/>
              <a:t>17/07/2019</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101213B1-9D2F-48E0-ACF1-3655C5FF1C2A}" type="slidenum">
              <a:rPr lang="es-AR" smtClean="0"/>
              <a:pPr/>
              <a:t>‹Nº›</a:t>
            </a:fld>
            <a:endParaRPr lang="es-A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2D7CB42-25B3-42C4-9F6C-87816A8E17E5}" type="datetimeFigureOut">
              <a:rPr lang="es-AR" smtClean="0"/>
              <a:pPr/>
              <a:t>17/07/2019</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101213B1-9D2F-48E0-ACF1-3655C5FF1C2A}"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C2D7CB42-25B3-42C4-9F6C-87816A8E17E5}" type="datetimeFigureOut">
              <a:rPr lang="es-AR" smtClean="0"/>
              <a:pPr/>
              <a:t>17/07/2019</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101213B1-9D2F-48E0-ACF1-3655C5FF1C2A}"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C2D7CB42-25B3-42C4-9F6C-87816A8E17E5}" type="datetimeFigureOut">
              <a:rPr lang="es-AR" smtClean="0"/>
              <a:pPr/>
              <a:t>17/07/2019</a:t>
            </a:fld>
            <a:endParaRPr lang="es-A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A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01213B1-9D2F-48E0-ACF1-3655C5FF1C2A}" type="slidenum">
              <a:rPr lang="es-AR" smtClean="0"/>
              <a:pPr/>
              <a:t>‹Nº›</a:t>
            </a:fld>
            <a:endParaRPr lang="es-A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2D7CB42-25B3-42C4-9F6C-87816A8E17E5}" type="datetimeFigureOut">
              <a:rPr lang="es-AR" smtClean="0"/>
              <a:pPr/>
              <a:t>17/07/2019</a:t>
            </a:fld>
            <a:endParaRPr lang="es-A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A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01213B1-9D2F-48E0-ACF1-3655C5FF1C2A}"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pic.org.ar/SiteAssets/SitePages/normas/0079-S-2018.pdf" TargetMode="External"/><Relationship Id="rId2" Type="http://schemas.openxmlformats.org/officeDocument/2006/relationships/hyperlink" Target="http://www.cpic.org.ar/SiteAssets/SitePages/normas/Anexo%20VI%20ACUERDO%20DE%20RECONOCIMIENTO%20DE%20T%C3%8DTULO%20DE%20GRADI%20DE%20EDUCACI%C3%93N%20SUPERIOR%20DEL%20MERCOSUR.pdf" TargetMode="External"/><Relationship Id="rId1" Type="http://schemas.openxmlformats.org/officeDocument/2006/relationships/slideLayout" Target="../slideLayouts/slideLayout2.xml"/><Relationship Id="rId4" Type="http://schemas.openxmlformats.org/officeDocument/2006/relationships/hyperlink" Target="https://convalidaciones.siu.edu.ar/aplicacion.php?ah=4eede35dcace5&amp;ai=convalidaciones||1400033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836712"/>
            <a:ext cx="8363272" cy="5688632"/>
          </a:xfrm>
        </p:spPr>
        <p:txBody>
          <a:bodyPr>
            <a:noAutofit/>
          </a:bodyPr>
          <a:lstStyle/>
          <a:p>
            <a:pPr marL="0" lvl="0" indent="0">
              <a:lnSpc>
                <a:spcPct val="120000"/>
              </a:lnSpc>
              <a:spcBef>
                <a:spcPts val="600"/>
              </a:spcBef>
              <a:buNone/>
            </a:pPr>
            <a:r>
              <a:rPr lang="es-AR" sz="1300" b="1" u="sng" dirty="0" smtClean="0">
                <a:latin typeface="Times New Roman" pitchFamily="18" charset="0"/>
                <a:cs typeface="Times New Roman" pitchFamily="18" charset="0"/>
              </a:rPr>
              <a:t>PENDIENTES DE SU APROBACIÓN Y PUESTA EN VIGENCIA:</a:t>
            </a:r>
          </a:p>
          <a:p>
            <a:pPr marL="0" lvl="0" indent="0">
              <a:lnSpc>
                <a:spcPct val="120000"/>
              </a:lnSpc>
              <a:spcBef>
                <a:spcPts val="600"/>
              </a:spcBef>
              <a:buNone/>
            </a:pPr>
            <a:r>
              <a:rPr lang="es-AR" sz="1300" b="1" dirty="0" smtClean="0">
                <a:latin typeface="Times New Roman" pitchFamily="18" charset="0"/>
                <a:cs typeface="Times New Roman" pitchFamily="18" charset="0"/>
              </a:rPr>
              <a:t>Acuerdo sobre reconocimiento de títulos de grado de educación superior del MERCOSUR (4-10-18)</a:t>
            </a:r>
            <a:br>
              <a:rPr lang="es-AR" sz="1300" b="1" dirty="0" smtClean="0">
                <a:latin typeface="Times New Roman" pitchFamily="18" charset="0"/>
                <a:cs typeface="Times New Roman" pitchFamily="18" charset="0"/>
              </a:rPr>
            </a:br>
            <a:r>
              <a:rPr lang="es-ES" sz="1300" dirty="0" smtClean="0">
                <a:latin typeface="Times New Roman" pitchFamily="18" charset="0"/>
                <a:cs typeface="Times New Roman" pitchFamily="18" charset="0"/>
              </a:rPr>
              <a:t>Para su puesta en vigor el mismo debe ser aprobado por los parlamentos de los estados parte y ratificado. Formarían parte del mismo:</a:t>
            </a:r>
            <a:r>
              <a:rPr lang="es-AR" sz="1300" dirty="0" smtClean="0">
                <a:latin typeface="Times New Roman" pitchFamily="18" charset="0"/>
                <a:cs typeface="Times New Roman" pitchFamily="18" charset="0"/>
              </a:rPr>
              <a:t> </a:t>
            </a:r>
            <a:r>
              <a:rPr lang="es-ES" sz="1300" dirty="0" smtClean="0">
                <a:latin typeface="Times New Roman" pitchFamily="18" charset="0"/>
                <a:cs typeface="Times New Roman" pitchFamily="18" charset="0"/>
              </a:rPr>
              <a:t>Bolivia, Chile, Cuba, Ecuador, España, México, Perú, Ucrania, Venezuela (Resol. 230-E/2018), República Árabe-Siria (Programa Siria Resol. 229-E/2018).</a:t>
            </a:r>
          </a:p>
          <a:p>
            <a:pPr marL="0" lvl="0" indent="0">
              <a:lnSpc>
                <a:spcPct val="120000"/>
              </a:lnSpc>
              <a:spcBef>
                <a:spcPts val="600"/>
              </a:spcBef>
              <a:buNone/>
            </a:pPr>
            <a:r>
              <a:rPr lang="es-ES" sz="1200" i="1" dirty="0" smtClean="0">
                <a:latin typeface="Times New Roman" pitchFamily="18" charset="0"/>
                <a:cs typeface="Times New Roman" pitchFamily="18" charset="0"/>
              </a:rPr>
              <a:t>Ver convenio</a:t>
            </a:r>
          </a:p>
          <a:p>
            <a:pPr marL="0" lvl="0" indent="0">
              <a:spcBef>
                <a:spcPts val="0"/>
              </a:spcBef>
              <a:buNone/>
            </a:pPr>
            <a:r>
              <a:rPr lang="es-AR" sz="1100" dirty="0" smtClean="0">
                <a:latin typeface="Times New Roman" pitchFamily="18" charset="0"/>
                <a:cs typeface="Times New Roman" pitchFamily="18" charset="0"/>
                <a:hlinkClick r:id="rId2"/>
              </a:rPr>
              <a:t>http://www.cpic.org.ar/SiteAssets/SitePages/normas/Anexo%20VI%20ACUERDO%20DE%20RECONOCIMIENTO%20DE%20T%C3%8DTULO%20DE%20GRADI%20DE%20EDUCACI%C3%93N%20SUPERIOR%20DEL%20MERCOSUR.pdf</a:t>
            </a:r>
            <a:endParaRPr lang="es-AR" sz="1100" dirty="0" smtClean="0">
              <a:latin typeface="Times New Roman" pitchFamily="18" charset="0"/>
              <a:cs typeface="Times New Roman" pitchFamily="18" charset="0"/>
            </a:endParaRPr>
          </a:p>
          <a:p>
            <a:pPr marL="0" indent="0">
              <a:lnSpc>
                <a:spcPct val="120000"/>
              </a:lnSpc>
              <a:spcBef>
                <a:spcPts val="1200"/>
              </a:spcBef>
              <a:buNone/>
            </a:pPr>
            <a:r>
              <a:rPr lang="es-AR" sz="1300" b="1" dirty="0" smtClean="0">
                <a:latin typeface="Times New Roman" pitchFamily="18" charset="0"/>
                <a:cs typeface="Times New Roman" pitchFamily="18" charset="0"/>
              </a:rPr>
              <a:t>El Acuerdo de reconocimiento mutuo de títulos, diplomas y grados académicos de Educación Superior Universitaria entre la República Argentina y el reino de España </a:t>
            </a:r>
          </a:p>
          <a:p>
            <a:pPr marL="0" indent="0">
              <a:lnSpc>
                <a:spcPct val="120000"/>
              </a:lnSpc>
              <a:spcBef>
                <a:spcPts val="600"/>
              </a:spcBef>
              <a:buNone/>
            </a:pPr>
            <a:r>
              <a:rPr lang="es-AR" sz="1300" dirty="0" smtClean="0">
                <a:latin typeface="Times New Roman" pitchFamily="18" charset="0"/>
                <a:cs typeface="Times New Roman" pitchFamily="18" charset="0"/>
              </a:rPr>
              <a:t>Firmado en 2017, se encuentra en vigor al haberse cumplido aprobación parlamentaria en ambos países. No obstante, para su efectiva implementación debe reunirse la Comisión Bilateral Técnica, instancia responsable de establecer equivalencias entre titulaciones acreditadas. Argentina ya ha convocado a una reunión de la CBT y espera la respuesta española. </a:t>
            </a:r>
          </a:p>
          <a:p>
            <a:pPr marL="0" indent="0">
              <a:spcBef>
                <a:spcPts val="600"/>
              </a:spcBef>
              <a:buNone/>
            </a:pPr>
            <a:r>
              <a:rPr lang="es-AR" sz="1200" i="1" dirty="0" smtClean="0">
                <a:latin typeface="Times New Roman" pitchFamily="18" charset="0"/>
                <a:cs typeface="Times New Roman" pitchFamily="18" charset="0"/>
              </a:rPr>
              <a:t>Ver convenio</a:t>
            </a:r>
          </a:p>
          <a:p>
            <a:pPr marL="0" indent="0">
              <a:spcBef>
                <a:spcPts val="0"/>
              </a:spcBef>
              <a:buNone/>
            </a:pPr>
            <a:r>
              <a:rPr lang="es-AR" sz="1100" dirty="0" smtClean="0">
                <a:latin typeface="Times New Roman" pitchFamily="18" charset="0"/>
                <a:cs typeface="Times New Roman" pitchFamily="18" charset="0"/>
                <a:hlinkClick r:id="rId3"/>
              </a:rPr>
              <a:t>http://www.cpic.org.ar/SiteAssets/SitePages/normas/0079-S-2018.pdf</a:t>
            </a:r>
            <a:endParaRPr lang="es-AR" sz="1100" dirty="0" smtClean="0">
              <a:latin typeface="Times New Roman" pitchFamily="18" charset="0"/>
              <a:cs typeface="Times New Roman" pitchFamily="18" charset="0"/>
            </a:endParaRPr>
          </a:p>
          <a:p>
            <a:pPr marL="0" indent="0">
              <a:lnSpc>
                <a:spcPct val="120000"/>
              </a:lnSpc>
              <a:spcBef>
                <a:spcPts val="1200"/>
              </a:spcBef>
              <a:buNone/>
            </a:pPr>
            <a:r>
              <a:rPr lang="es-AR" sz="1300" b="1" dirty="0" smtClean="0">
                <a:latin typeface="Times New Roman" pitchFamily="18" charset="0"/>
                <a:cs typeface="Times New Roman" pitchFamily="18" charset="0"/>
              </a:rPr>
              <a:t>República Dominicana</a:t>
            </a:r>
            <a:endParaRPr lang="es-AR" sz="1300" dirty="0" smtClean="0">
              <a:latin typeface="Times New Roman" pitchFamily="18" charset="0"/>
              <a:cs typeface="Times New Roman" pitchFamily="18" charset="0"/>
            </a:endParaRPr>
          </a:p>
          <a:p>
            <a:pPr marL="0" indent="0">
              <a:lnSpc>
                <a:spcPct val="120000"/>
              </a:lnSpc>
              <a:spcBef>
                <a:spcPts val="600"/>
              </a:spcBef>
              <a:buNone/>
            </a:pPr>
            <a:r>
              <a:rPr lang="es-AR" sz="1300" dirty="0" smtClean="0">
                <a:latin typeface="Times New Roman" pitchFamily="18" charset="0"/>
                <a:cs typeface="Times New Roman" pitchFamily="18" charset="0"/>
              </a:rPr>
              <a:t>En el marco de reuniones bilaterales que tuvieron lugar en ocasión de la realización de la Segunda Conferencia de Alto Nivel de las Naciones Unidas sobre la Cooperación Sur-Sur, el 21 de marzo de 2019 se firmó el ACUERDO DE RECONOCIMIENTO Y CONVALIDACIÓN PROVISORIA.</a:t>
            </a:r>
            <a:br>
              <a:rPr lang="es-AR" sz="1300" dirty="0" smtClean="0">
                <a:latin typeface="Times New Roman" pitchFamily="18" charset="0"/>
                <a:cs typeface="Times New Roman" pitchFamily="18" charset="0"/>
              </a:rPr>
            </a:br>
            <a:r>
              <a:rPr lang="es-AR" sz="1300" dirty="0" smtClean="0">
                <a:latin typeface="Times New Roman" pitchFamily="18" charset="0"/>
                <a:cs typeface="Times New Roman" pitchFamily="18" charset="0"/>
              </a:rPr>
              <a:t/>
            </a:r>
            <a:br>
              <a:rPr lang="es-AR" sz="1300" dirty="0" smtClean="0">
                <a:latin typeface="Times New Roman" pitchFamily="18" charset="0"/>
                <a:cs typeface="Times New Roman" pitchFamily="18" charset="0"/>
              </a:rPr>
            </a:br>
            <a:r>
              <a:rPr lang="es-AR" sz="1300" b="1" dirty="0" smtClean="0">
                <a:latin typeface="Times New Roman" pitchFamily="18" charset="0"/>
                <a:cs typeface="Times New Roman" pitchFamily="18" charset="0"/>
              </a:rPr>
              <a:t>Más información: </a:t>
            </a:r>
            <a:r>
              <a:rPr lang="es-AR" sz="1300" dirty="0" smtClean="0">
                <a:latin typeface="Times New Roman" pitchFamily="18" charset="0"/>
                <a:cs typeface="Times New Roman" pitchFamily="18" charset="0"/>
              </a:rPr>
              <a:t/>
            </a:r>
            <a:br>
              <a:rPr lang="es-AR" sz="1300" dirty="0" smtClean="0">
                <a:latin typeface="Times New Roman" pitchFamily="18" charset="0"/>
                <a:cs typeface="Times New Roman" pitchFamily="18" charset="0"/>
              </a:rPr>
            </a:br>
            <a:r>
              <a:rPr lang="es-AR" sz="1300" dirty="0" smtClean="0">
                <a:latin typeface="Times New Roman" pitchFamily="18" charset="0"/>
                <a:cs typeface="Times New Roman" pitchFamily="18" charset="0"/>
                <a:hlinkClick r:id="rId4"/>
              </a:rPr>
              <a:t>https://convalidaciones.siu.edu.ar/aplicacion.php?ah=4eede35dcace5&amp;ai=convalidaciones%7C%7C14000331</a:t>
            </a:r>
            <a:endParaRPr lang="es-AR" sz="1300" dirty="0" smtClean="0">
              <a:latin typeface="Times New Roman" pitchFamily="18" charset="0"/>
              <a:cs typeface="Times New Roman" pitchFamily="18" charset="0"/>
            </a:endParaRPr>
          </a:p>
          <a:p>
            <a:pPr marL="0" indent="0">
              <a:lnSpc>
                <a:spcPct val="120000"/>
              </a:lnSpc>
              <a:spcBef>
                <a:spcPts val="600"/>
              </a:spcBef>
              <a:buNone/>
            </a:pPr>
            <a:endParaRPr lang="es-AR" sz="1200" dirty="0">
              <a:latin typeface="Times New Roman" pitchFamily="18" charset="0"/>
              <a:cs typeface="Times New Roman" pitchFamily="18" charset="0"/>
            </a:endParaRPr>
          </a:p>
        </p:txBody>
      </p:sp>
      <p:sp>
        <p:nvSpPr>
          <p:cNvPr id="5" name="4 Rectángulo"/>
          <p:cNvSpPr/>
          <p:nvPr/>
        </p:nvSpPr>
        <p:spPr>
          <a:xfrm>
            <a:off x="611560" y="188640"/>
            <a:ext cx="7848872" cy="504056"/>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AR" sz="1600" dirty="0" smtClean="0"/>
              <a:t>ACUERDOS DE RECONOCIMIENTO MUTUO DE TÍTULOS POR CONVALIDACIÓN</a:t>
            </a:r>
            <a:endParaRPr lang="es-AR"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747</TotalTime>
  <Words>32</Words>
  <Application>Microsoft Office PowerPoint</Application>
  <PresentationFormat>Presentación en pantalla (4:3)</PresentationFormat>
  <Paragraphs>11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Concurrencia</vt:lpstr>
      <vt:lpstr>Diapositiva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Raul Barreneche</dc:creator>
  <cp:lastModifiedBy>mchelmicki</cp:lastModifiedBy>
  <cp:revision>104</cp:revision>
  <cp:lastPrinted>2019-05-24T11:50:24Z</cp:lastPrinted>
  <dcterms:created xsi:type="dcterms:W3CDTF">2019-05-24T11:20:51Z</dcterms:created>
  <dcterms:modified xsi:type="dcterms:W3CDTF">2019-07-17T18:29:38Z</dcterms:modified>
</cp:coreProperties>
</file>